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11" r:id="rId5"/>
    <p:sldId id="2742" r:id="rId6"/>
    <p:sldId id="3593" r:id="rId7"/>
    <p:sldId id="3644" r:id="rId8"/>
    <p:sldId id="3680" r:id="rId9"/>
    <p:sldId id="3686" r:id="rId10"/>
    <p:sldId id="3660" r:id="rId11"/>
    <p:sldId id="3679" r:id="rId12"/>
    <p:sldId id="3657" r:id="rId13"/>
    <p:sldId id="3661" r:id="rId14"/>
    <p:sldId id="3662" r:id="rId15"/>
    <p:sldId id="3663" r:id="rId16"/>
    <p:sldId id="3639" r:id="rId17"/>
    <p:sldId id="3585" r:id="rId18"/>
    <p:sldId id="3656" r:id="rId19"/>
    <p:sldId id="3684" r:id="rId20"/>
    <p:sldId id="3685" r:id="rId21"/>
    <p:sldId id="3683" r:id="rId22"/>
    <p:sldId id="3687" r:id="rId23"/>
    <p:sldId id="3589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376" userDrawn="1">
          <p15:clr>
            <a:srgbClr val="A4A3A4"/>
          </p15:clr>
        </p15:guide>
        <p15:guide id="3" orient="horz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7C396E-FC5D-60FC-07CB-C27331FFBFDD}" name="Haley Zhao" initials="HZ" userId="S::hzhao@iteris.com::4740b0a0-e999-4ba9-b5b2-74f2227437b0" providerId="AD"/>
  <p188:author id="{F5932381-D2CB-3A1A-5168-E2BA3318FC82}" name="Cliff Heise" initials="CH" userId="S::heisecd@iteris.com::03512e34-8a78-46bf-8d36-b790d0a01d39" providerId="AD"/>
  <p188:author id="{5DCD1E8F-FA79-FB57-7A7A-B148340C771C}" name="Tiffany Symes" initials="TS" userId="S::tbarkley@iteris.com::b17668ce-2891-410e-a673-7b181f9d67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70C0"/>
    <a:srgbClr val="005FB8"/>
    <a:srgbClr val="0056AA"/>
    <a:srgbClr val="404040"/>
    <a:srgbClr val="F7931E"/>
    <a:srgbClr val="27AAE0"/>
    <a:srgbClr val="48B5E2"/>
    <a:srgbClr val="00B0F0"/>
    <a:srgbClr val="32B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4DE7E-3025-EF74-8752-E249335D6B0B}" v="19" dt="2025-02-12T14:09:40.727"/>
    <p1510:client id="{68054979-2427-6D68-B7E2-14ACCE8BE503}" v="2" dt="2025-02-12T17:06:34.765"/>
    <p1510:client id="{748EBDDA-7ABC-7157-7BE0-4BEC2F792487}" v="1344" dt="2025-02-11T21:49:08.590"/>
    <p1510:client id="{B2A90CF4-E731-B144-9423-C59BA90B5478}" v="49" dt="2025-02-11T22:27:02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96" autoAdjust="0"/>
    <p:restoredTop sz="96283" autoAdjust="0"/>
  </p:normalViewPr>
  <p:slideViewPr>
    <p:cSldViewPr snapToGrid="0">
      <p:cViewPr varScale="1">
        <p:scale>
          <a:sx n="107" d="100"/>
          <a:sy n="107" d="100"/>
        </p:scale>
        <p:origin x="192" y="528"/>
      </p:cViewPr>
      <p:guideLst>
        <p:guide pos="5376"/>
        <p:guide orient="horz" pos="32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527082-C846-4925-979D-194C8C9E07C6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117824-5D2A-493D-9980-AB28E238D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1C2ED1-F701-4C2B-9C2B-B95DDB43080B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D600505-7159-4FAD-9675-79F053C56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0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AE152-60BF-58C2-FC9B-BC9A6961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C70EAE-59F9-8BAA-E6F6-F7F97640A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4CB55-7835-4389-D82A-BAF3F73C8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7BA0F-F01D-EA26-D4A3-7E7C7A794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4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9F06A-48A8-C047-F926-00CD75E11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BD1B2-9075-A091-293B-6182A9755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AFA67B-1379-AF1E-E0AF-C357269E3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7B89-354C-86D1-EFC2-32BB19E86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01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91011-9D9B-A25B-19AF-7F300365F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23A21-5E23-62E4-F5FA-02F82123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3AC86-F540-096D-940F-A4DFFF308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5B15F-6102-B7FF-6723-7D487A1B1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01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D1C39-5A56-9928-83DB-AC4AB6E3F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3A95C6-7B79-0BD9-68A3-3742D2157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890ADC-A178-9F44-5E2B-35E0B37CC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9E892-4F7E-D6D1-D8C8-F6BA54BF0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26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E7F1A-AEFD-8F9E-6BD4-DC5A6B398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0BC624-4C13-27C5-AC3F-70297D5A2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3815E-B7D7-1A17-140A-0DEE5D78B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B25C1-E0AF-7E77-993F-3A1FDDB7A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74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AD6D0-B429-EF53-D5E9-66FFD6ACD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45D7C-4870-8E33-DF71-F1380C467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A8B0A1-4278-549C-A35D-DD3266491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8FE79-6F81-2D1B-D815-426CA490E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0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5DD77-289F-856C-CC5F-834B4835C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CB5091-21EA-506C-B1DC-5FA5F48EF8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29BCBC-75B5-7DA9-9280-9AA00D2A0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ClearGuide</a:t>
            </a:r>
            <a:r>
              <a:rPr lang="en-US" dirty="0"/>
              <a:t>: 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The most powerful transportation analytics solution available to assist in </a:t>
            </a:r>
            <a:r>
              <a:rPr lang="en-US" sz="1200" b="1" dirty="0">
                <a:solidFill>
                  <a:schemeClr val="bg1"/>
                </a:solidFill>
                <a:latin typeface="+mn-lt"/>
              </a:rPr>
              <a:t>optimizing traffic flow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1200" b="1" dirty="0">
                <a:solidFill>
                  <a:schemeClr val="bg1"/>
                </a:solidFill>
                <a:latin typeface="+mn-lt"/>
              </a:rPr>
              <a:t>improving road safety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&amp; </a:t>
            </a:r>
            <a:r>
              <a:rPr lang="en-US" sz="1200" b="1" dirty="0">
                <a:solidFill>
                  <a:schemeClr val="bg1"/>
                </a:solidFill>
                <a:latin typeface="+mn-lt"/>
              </a:rPr>
              <a:t>reducing congestion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endParaRPr lang="en-US" sz="1200" dirty="0">
              <a:solidFill>
                <a:schemeClr val="bg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 Improve safety and mobility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 Turn large amounts of complex data into key insights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 Make smart, data-driven operations and planning decisions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/>
              <a:t> Reduce manual effort in congestion and safety plans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4007E-E5B1-90C9-3521-391B010AD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58A5-D4FD-4255-9B9C-DADE79169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244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B2E08-9860-454A-9E2D-ED215F870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88BD1A-4805-BEB4-7F21-2A99729A5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318B96-D4F5-466A-D08F-9AB3F58C9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16F93-1E46-8A08-C3B9-D1877C31A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6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A610-01F3-B5E2-685D-DBA3C7BD1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27D22-CEAA-4D9B-D086-1A93544A2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C9879-EA6A-3D0D-A408-01DE5FBB6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2D0B6-89C8-8434-B0F2-194DC7B96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55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D8570-4E05-CE10-05E6-B5BB0B77A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6636F0-987A-1503-36AD-4E91F4D55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68AD79-0309-A4FA-52A7-9B5B3A22A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5BE1B-4AD7-55D1-96CD-F05637A16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66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452F6-F022-2899-BB28-9D0BB391D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A3A2A7-4F66-83E3-2B6C-9E691EA29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6018B7-A562-1BF8-30A9-5F30F1B25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https://arashlaw.com/04-02-2024-one-person-killed-following-vehicle-vs-semi-truck-collision-in-glendale/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1FFF7-BCEE-27FF-1AB8-3FAE1D8B1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4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 aerial view of a road&#10;&#10;Description automatically generated">
            <a:extLst>
              <a:ext uri="{FF2B5EF4-FFF2-40B4-BE49-F238E27FC236}">
                <a16:creationId xmlns:a16="http://schemas.microsoft.com/office/drawing/2014/main" id="{07D423C0-1B67-C8D0-CDF9-8336B2779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6966"/>
            <a:ext cx="12192000" cy="5021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633AA-3F93-3C58-1AC3-BDED8266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3663"/>
            <a:ext cx="10515600" cy="9398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486AF8-0792-7DC0-3BA2-C687F5E31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0B9168-38E2-4CF1-95EE-362807AC2C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442AA6-DF26-8B69-8A47-5430F91D47A0}"/>
              </a:ext>
            </a:extLst>
          </p:cNvPr>
          <p:cNvSpPr txBox="1">
            <a:spLocks/>
          </p:cNvSpPr>
          <p:nvPr userDrawn="1"/>
        </p:nvSpPr>
        <p:spPr>
          <a:xfrm>
            <a:off x="239713" y="6356350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C883B7A-2174-49AC-945F-1C917A1599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58B651-32DC-8064-B5A4-49E3C84261ED}"/>
              </a:ext>
            </a:extLst>
          </p:cNvPr>
          <p:cNvSpPr/>
          <p:nvPr userDrawn="1"/>
        </p:nvSpPr>
        <p:spPr>
          <a:xfrm rot="16200000">
            <a:off x="6024568" y="-227579"/>
            <a:ext cx="142862" cy="12192000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67916B-D990-2E6F-9295-7501CC62D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162" y="3875279"/>
            <a:ext cx="7124700" cy="1028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B595A6D2-AD88-3E23-8611-C6FC45D39D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474" y="132606"/>
            <a:ext cx="1554480" cy="7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6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87D1F-626D-4DE1-A361-DB35D7A8F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6037261" y="-1517992"/>
            <a:ext cx="117475" cy="12192000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D797CC-A9BA-2DC4-D654-F56E936BE64F}"/>
              </a:ext>
            </a:extLst>
          </p:cNvPr>
          <p:cNvSpPr/>
          <p:nvPr userDrawn="1"/>
        </p:nvSpPr>
        <p:spPr>
          <a:xfrm>
            <a:off x="-2" y="1903070"/>
            <a:ext cx="12192000" cy="2616200"/>
          </a:xfrm>
          <a:prstGeom prst="rect">
            <a:avLst/>
          </a:prstGeom>
          <a:gradFill>
            <a:gsLst>
              <a:gs pos="39000">
                <a:srgbClr val="0066CC"/>
              </a:gs>
              <a:gs pos="100000">
                <a:srgbClr val="27AAE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050" y="2703961"/>
            <a:ext cx="10959153" cy="94003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930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788" y="6319838"/>
            <a:ext cx="10842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6750"/>
            <a:ext cx="4724400" cy="940037"/>
          </a:xfrm>
        </p:spPr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28875"/>
            <a:ext cx="4724400" cy="355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5A22E-1F51-4F9B-A756-E85CA6E14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4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 descr="A picture containing sky, outdoor, scene, road&#10;&#10;Description automatically generated">
            <a:extLst>
              <a:ext uri="{FF2B5EF4-FFF2-40B4-BE49-F238E27FC236}">
                <a16:creationId xmlns:a16="http://schemas.microsoft.com/office/drawing/2014/main" id="{A9FAE691-59A3-7B9D-D969-D44410721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55668"/>
            <a:ext cx="12230500" cy="409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B66035-0225-5723-F569-04499DA3E603}"/>
              </a:ext>
            </a:extLst>
          </p:cNvPr>
          <p:cNvSpPr/>
          <p:nvPr userDrawn="1"/>
        </p:nvSpPr>
        <p:spPr>
          <a:xfrm>
            <a:off x="1588546" y="988022"/>
            <a:ext cx="3920948" cy="4064372"/>
          </a:xfrm>
          <a:prstGeom prst="rect">
            <a:avLst/>
          </a:prstGeom>
          <a:gradFill>
            <a:gsLst>
              <a:gs pos="28000">
                <a:srgbClr val="0066CC"/>
              </a:gs>
              <a:gs pos="100000">
                <a:srgbClr val="27AAE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58" y="2488963"/>
            <a:ext cx="3270323" cy="940037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5A22E-1F51-4F9B-A756-E85CA6E14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783BD-716E-8A5E-239B-E1B5B64DB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AA818B-0021-704C-A08B-9D4BE6CB7F7A}"/>
              </a:ext>
            </a:extLst>
          </p:cNvPr>
          <p:cNvSpPr/>
          <p:nvPr userDrawn="1"/>
        </p:nvSpPr>
        <p:spPr>
          <a:xfrm rot="16200000">
            <a:off x="6043819" y="-590096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81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G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ur&#10;&#10;Description automatically generated">
            <a:extLst>
              <a:ext uri="{FF2B5EF4-FFF2-40B4-BE49-F238E27FC236}">
                <a16:creationId xmlns:a16="http://schemas.microsoft.com/office/drawing/2014/main" id="{A24D8C48-F1AE-C399-2C9B-581831189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0"/>
            <a:ext cx="12192000" cy="40821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B66035-0225-5723-F569-04499DA3E603}"/>
              </a:ext>
            </a:extLst>
          </p:cNvPr>
          <p:cNvSpPr/>
          <p:nvPr userDrawn="1"/>
        </p:nvSpPr>
        <p:spPr>
          <a:xfrm>
            <a:off x="1588546" y="988022"/>
            <a:ext cx="3920948" cy="4064372"/>
          </a:xfrm>
          <a:prstGeom prst="rect">
            <a:avLst/>
          </a:prstGeom>
          <a:gradFill>
            <a:gsLst>
              <a:gs pos="25000">
                <a:srgbClr val="0066CC"/>
              </a:gs>
              <a:gs pos="100000">
                <a:srgbClr val="27AAE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58" y="2472624"/>
            <a:ext cx="3270323" cy="940037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5A22E-1F51-4F9B-A756-E85CA6E14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783BD-716E-8A5E-239B-E1B5B64DB1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AA818B-0021-704C-A08B-9D4BE6CB7F7A}"/>
              </a:ext>
            </a:extLst>
          </p:cNvPr>
          <p:cNvSpPr/>
          <p:nvPr userDrawn="1"/>
        </p:nvSpPr>
        <p:spPr>
          <a:xfrm rot="16200000">
            <a:off x="6043819" y="-590096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5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G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8FCB58-D1D2-431A-8568-E8EE3BD66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6813"/>
            <a:ext cx="12192000" cy="40643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B66035-0225-5723-F569-04499DA3E603}"/>
              </a:ext>
            </a:extLst>
          </p:cNvPr>
          <p:cNvSpPr/>
          <p:nvPr userDrawn="1"/>
        </p:nvSpPr>
        <p:spPr>
          <a:xfrm>
            <a:off x="1588546" y="988022"/>
            <a:ext cx="3920948" cy="4064372"/>
          </a:xfrm>
          <a:prstGeom prst="rect">
            <a:avLst/>
          </a:prstGeom>
          <a:gradFill>
            <a:gsLst>
              <a:gs pos="25000">
                <a:srgbClr val="0066CC"/>
              </a:gs>
              <a:gs pos="100000">
                <a:srgbClr val="27AAE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58" y="2485230"/>
            <a:ext cx="3270323" cy="940037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5A22E-1F51-4F9B-A756-E85CA6E14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783BD-716E-8A5E-239B-E1B5B64DB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AA818B-0021-704C-A08B-9D4BE6CB7F7A}"/>
              </a:ext>
            </a:extLst>
          </p:cNvPr>
          <p:cNvSpPr/>
          <p:nvPr userDrawn="1"/>
        </p:nvSpPr>
        <p:spPr>
          <a:xfrm rot="16200000">
            <a:off x="6043819" y="-590096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26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G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round a table with papers and a computer&#10;&#10;Description automatically generated with low confidence">
            <a:extLst>
              <a:ext uri="{FF2B5EF4-FFF2-40B4-BE49-F238E27FC236}">
                <a16:creationId xmlns:a16="http://schemas.microsoft.com/office/drawing/2014/main" id="{A6FC5AE1-6C7B-945D-6B3A-EFDCBEA2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0"/>
            <a:ext cx="12192000" cy="40821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B66035-0225-5723-F569-04499DA3E603}"/>
              </a:ext>
            </a:extLst>
          </p:cNvPr>
          <p:cNvSpPr/>
          <p:nvPr userDrawn="1"/>
        </p:nvSpPr>
        <p:spPr>
          <a:xfrm>
            <a:off x="1588546" y="988022"/>
            <a:ext cx="3920948" cy="4064372"/>
          </a:xfrm>
          <a:prstGeom prst="rect">
            <a:avLst/>
          </a:prstGeom>
          <a:gradFill>
            <a:gsLst>
              <a:gs pos="25000">
                <a:srgbClr val="0066CC"/>
              </a:gs>
              <a:gs pos="100000">
                <a:srgbClr val="27AAE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58" y="2550189"/>
            <a:ext cx="3270323" cy="940037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5A22E-1F51-4F9B-A756-E85CA6E14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783BD-716E-8A5E-239B-E1B5B64DB1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AA818B-0021-704C-A08B-9D4BE6CB7F7A}"/>
              </a:ext>
            </a:extLst>
          </p:cNvPr>
          <p:cNvSpPr/>
          <p:nvPr userDrawn="1"/>
        </p:nvSpPr>
        <p:spPr>
          <a:xfrm rot="16200000">
            <a:off x="6043819" y="-590096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96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MAN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blue background&#10;&#10;Description automatically generated">
            <a:extLst>
              <a:ext uri="{FF2B5EF4-FFF2-40B4-BE49-F238E27FC236}">
                <a16:creationId xmlns:a16="http://schemas.microsoft.com/office/drawing/2014/main" id="{E3D3B2DF-CE7A-E930-9D4D-C438EFA80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368" y="0"/>
            <a:ext cx="961363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67038" y="6541315"/>
            <a:ext cx="1411287" cy="160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6421" y="1270439"/>
            <a:ext cx="5692302" cy="9400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6873" y="1096396"/>
            <a:ext cx="3540126" cy="474027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306421" y="2334419"/>
            <a:ext cx="5638800" cy="605866"/>
          </a:xfrm>
        </p:spPr>
        <p:txBody>
          <a:bodyPr/>
          <a:lstStyle>
            <a:lvl1pPr marL="0" indent="0">
              <a:buNone/>
              <a:defRPr>
                <a:solidFill>
                  <a:srgbClr val="0066C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06421" y="2940050"/>
            <a:ext cx="5691187" cy="289718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1B12C-3948-4F52-8126-F4011A085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61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JE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9FCACB-4A64-78AC-189E-F747E4CEDD8A}"/>
              </a:ext>
            </a:extLst>
          </p:cNvPr>
          <p:cNvSpPr/>
          <p:nvPr userDrawn="1"/>
        </p:nvSpPr>
        <p:spPr>
          <a:xfrm>
            <a:off x="-19251" y="1597890"/>
            <a:ext cx="12211251" cy="4125177"/>
          </a:xfrm>
          <a:prstGeom prst="rect">
            <a:avLst/>
          </a:prstGeom>
          <a:gradFill>
            <a:gsLst>
              <a:gs pos="23000">
                <a:srgbClr val="0070C0"/>
              </a:gs>
              <a:gs pos="100000">
                <a:srgbClr val="27AAE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 rot="16200000">
            <a:off x="6037262" y="703263"/>
            <a:ext cx="117475" cy="12192000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3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85067" y="4097988"/>
            <a:ext cx="1727394" cy="1356139"/>
          </a:xfrm>
          <a:noFill/>
          <a:ln>
            <a:noFill/>
          </a:ln>
        </p:spPr>
        <p:txBody>
          <a:bodyPr lIns="91440" tIns="182880" rIns="182880" bIns="18288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339725" indent="-222250" algn="l"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385067" y="2205941"/>
            <a:ext cx="1727394" cy="181266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330071" y="2205941"/>
            <a:ext cx="1727394" cy="181266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275075" y="2205941"/>
            <a:ext cx="1727394" cy="181266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220079" y="2205941"/>
            <a:ext cx="1727394" cy="181266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820709" y="327324"/>
            <a:ext cx="10533091" cy="807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9C6E6-5701-46FD-AC59-DCB1C80F4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D66A433-73FB-9B0B-4DA2-9B40233FF82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65083" y="2205941"/>
            <a:ext cx="1727394" cy="181266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972FE40-A1B1-BA94-EEB3-632E51F45B7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10086" y="2205941"/>
            <a:ext cx="1727394" cy="181266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EC7F81F-60BA-A543-B87B-81F5705AD8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323595" y="4097988"/>
            <a:ext cx="1727394" cy="1356139"/>
          </a:xfrm>
          <a:noFill/>
          <a:ln>
            <a:noFill/>
          </a:ln>
        </p:spPr>
        <p:txBody>
          <a:bodyPr lIns="91440" tIns="182880" rIns="182880" bIns="18288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339725" indent="-222250" algn="l"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2D79351-998C-2B8D-5E21-009A9B9C4A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62123" y="4087231"/>
            <a:ext cx="1727394" cy="1356139"/>
          </a:xfrm>
          <a:noFill/>
          <a:ln>
            <a:noFill/>
          </a:ln>
        </p:spPr>
        <p:txBody>
          <a:bodyPr lIns="91440" tIns="182880" rIns="182880" bIns="18288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339725" indent="-222250" algn="l"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5273FAE-B52B-5692-F20D-5AE9CE9DE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00651" y="4108746"/>
            <a:ext cx="1727394" cy="1356139"/>
          </a:xfrm>
          <a:noFill/>
          <a:ln>
            <a:noFill/>
          </a:ln>
        </p:spPr>
        <p:txBody>
          <a:bodyPr lIns="91440" tIns="182880" rIns="182880" bIns="18288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339725" indent="-222250" algn="l"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134C7D2-826D-E7F2-6FFD-78BE24EE03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39179" y="4108746"/>
            <a:ext cx="1727394" cy="1356139"/>
          </a:xfrm>
          <a:noFill/>
          <a:ln>
            <a:noFill/>
          </a:ln>
        </p:spPr>
        <p:txBody>
          <a:bodyPr lIns="91440" tIns="182880" rIns="182880" bIns="18288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339725" indent="-222250" algn="l"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9F643F-648B-608E-84C5-BD0539890B2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077707" y="4119504"/>
            <a:ext cx="1727394" cy="1356139"/>
          </a:xfrm>
          <a:noFill/>
          <a:ln>
            <a:noFill/>
          </a:ln>
        </p:spPr>
        <p:txBody>
          <a:bodyPr lIns="91440" tIns="182880" rIns="182880" bIns="18288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339725" indent="-222250" algn="l"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260010C-E148-D299-9A95-7C9CB177ED0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944745" y="1158030"/>
            <a:ext cx="8285017" cy="371239"/>
          </a:xfrm>
        </p:spPr>
        <p:txBody>
          <a:bodyPr/>
          <a:lstStyle>
            <a:lvl1pPr marL="0" indent="0" algn="ctr">
              <a:buFontTx/>
              <a:buNone/>
              <a:defRPr sz="14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953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blue background&#10;&#10;Description automatically generated">
            <a:extLst>
              <a:ext uri="{FF2B5EF4-FFF2-40B4-BE49-F238E27FC236}">
                <a16:creationId xmlns:a16="http://schemas.microsoft.com/office/drawing/2014/main" id="{C6E46254-C94E-F65A-CDB7-7F315E313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368" y="0"/>
            <a:ext cx="9613632" cy="68580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5"/>
          </p:nvPr>
        </p:nvSpPr>
        <p:spPr>
          <a:xfrm>
            <a:off x="838200" y="1645602"/>
            <a:ext cx="10515600" cy="374935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D4495-B24E-4560-8CF4-73249C576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53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01763"/>
            <a:ext cx="12192000" cy="47482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Media Placeholder 10"/>
          <p:cNvSpPr>
            <a:spLocks noGrp="1"/>
          </p:cNvSpPr>
          <p:nvPr>
            <p:ph type="media" sz="quarter" idx="11"/>
          </p:nvPr>
        </p:nvSpPr>
        <p:spPr>
          <a:xfrm>
            <a:off x="2754629" y="1623695"/>
            <a:ext cx="6743701" cy="361124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media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611313" y="5422493"/>
            <a:ext cx="9386887" cy="6465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32D37-B83E-468B-94C2-79F49FA65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66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26283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77672"/>
            <a:ext cx="10515600" cy="939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696859"/>
            <a:ext cx="10515600" cy="44801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83B7A-2174-49AC-945F-1C917A159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9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IDE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401763"/>
            <a:ext cx="12192000" cy="47482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Media Placeholder 10"/>
          <p:cNvSpPr>
            <a:spLocks noGrp="1"/>
          </p:cNvSpPr>
          <p:nvPr>
            <p:ph type="media" sz="quarter" idx="11"/>
          </p:nvPr>
        </p:nvSpPr>
        <p:spPr>
          <a:xfrm>
            <a:off x="1192531" y="1589405"/>
            <a:ext cx="4785360" cy="320761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media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192530" y="4962125"/>
            <a:ext cx="4785362" cy="101544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Media Placeholder 10"/>
          <p:cNvSpPr>
            <a:spLocks noGrp="1"/>
          </p:cNvSpPr>
          <p:nvPr>
            <p:ph type="media" sz="quarter" idx="13"/>
          </p:nvPr>
        </p:nvSpPr>
        <p:spPr>
          <a:xfrm>
            <a:off x="6450331" y="1589405"/>
            <a:ext cx="4785360" cy="320761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media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461760" y="4962125"/>
            <a:ext cx="4785362" cy="101544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BCD10-8E7A-48FA-A56A-D2F458926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09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blue background&#10;&#10;Description automatically generated">
            <a:extLst>
              <a:ext uri="{FF2B5EF4-FFF2-40B4-BE49-F238E27FC236}">
                <a16:creationId xmlns:a16="http://schemas.microsoft.com/office/drawing/2014/main" id="{A6743C20-3196-9026-CB7F-A425ABBD8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368" y="0"/>
            <a:ext cx="9613632" cy="6858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51286"/>
            <a:ext cx="4928714" cy="1486313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39788" y="2061656"/>
            <a:ext cx="4929187" cy="4067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507231" y="3434954"/>
            <a:ext cx="5053718" cy="2694384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497503" y="604205"/>
            <a:ext cx="5053718" cy="2694384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98323-BF6C-45C6-993F-843EF43A2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3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ud computing technology with blue lights&#10;&#10;Description automatically generated with medium confidence">
            <a:extLst>
              <a:ext uri="{FF2B5EF4-FFF2-40B4-BE49-F238E27FC236}">
                <a16:creationId xmlns:a16="http://schemas.microsoft.com/office/drawing/2014/main" id="{B19D2985-2934-A7EB-57DB-C1D7688CA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9" y="0"/>
            <a:ext cx="12207809" cy="5255086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4AAC-7912-4B14-98A0-B030E3B58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E71BD4-21CC-6E94-EA68-02DD5F36D2E4}"/>
              </a:ext>
            </a:extLst>
          </p:cNvPr>
          <p:cNvSpPr/>
          <p:nvPr userDrawn="1"/>
        </p:nvSpPr>
        <p:spPr>
          <a:xfrm>
            <a:off x="-8928" y="-1"/>
            <a:ext cx="12223619" cy="5213035"/>
          </a:xfrm>
          <a:prstGeom prst="rect">
            <a:avLst/>
          </a:prstGeom>
          <a:gradFill>
            <a:gsLst>
              <a:gs pos="23000">
                <a:srgbClr val="0066CC">
                  <a:alpha val="77000"/>
                </a:srgbClr>
              </a:gs>
              <a:gs pos="100000">
                <a:srgbClr val="27AAE0">
                  <a:alpha val="70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688" y="1984138"/>
            <a:ext cx="12214688" cy="94003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6034890" y="-925222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-45380" y="3754616"/>
            <a:ext cx="12260071" cy="112871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731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blue background&#10;&#10;Description automatically generated">
            <a:extLst>
              <a:ext uri="{FF2B5EF4-FFF2-40B4-BE49-F238E27FC236}">
                <a16:creationId xmlns:a16="http://schemas.microsoft.com/office/drawing/2014/main" id="{4AF689E1-F761-3201-69AA-E9E2F8493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368" y="0"/>
            <a:ext cx="9613632" cy="685800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26283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33" y="571141"/>
            <a:ext cx="10515600" cy="939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2433" y="1692276"/>
            <a:ext cx="10551367" cy="4484687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83B7A-2174-49AC-945F-1C917A159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2DE78-9BCE-04AA-241B-F60BF8BD004D}"/>
              </a:ext>
            </a:extLst>
          </p:cNvPr>
          <p:cNvSpPr/>
          <p:nvPr userDrawn="1"/>
        </p:nvSpPr>
        <p:spPr>
          <a:xfrm rot="5400000">
            <a:off x="1485218" y="-949467"/>
            <a:ext cx="392836" cy="22998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AF6131-B64F-20C1-82F2-7B223D09EB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809" y="54729"/>
            <a:ext cx="2273380" cy="351269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024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and blue background&#10;&#10;Description automatically generated">
            <a:extLst>
              <a:ext uri="{FF2B5EF4-FFF2-40B4-BE49-F238E27FC236}">
                <a16:creationId xmlns:a16="http://schemas.microsoft.com/office/drawing/2014/main" id="{7998DFF2-AFFD-6236-48EA-B81B05F598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368" y="0"/>
            <a:ext cx="9613632" cy="6858000"/>
          </a:xfrm>
          <a:prstGeom prst="rect">
            <a:avLst/>
          </a:prstGeom>
        </p:spPr>
      </p:pic>
      <p:pic>
        <p:nvPicPr>
          <p:cNvPr id="16" name="Picture 15" descr="A view from the inside of a car on a highway&#10;&#10;Description automatically generated">
            <a:extLst>
              <a:ext uri="{FF2B5EF4-FFF2-40B4-BE49-F238E27FC236}">
                <a16:creationId xmlns:a16="http://schemas.microsoft.com/office/drawing/2014/main" id="{B6E93B41-73D6-A265-68DC-168610C18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64"/>
                    </a14:imgEffect>
                    <a14:imgEffect>
                      <a14:saturation sat="151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74"/>
            <a:ext cx="5215813" cy="68805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6BDE31-C5DF-9962-3B44-951B3F8D5339}"/>
              </a:ext>
            </a:extLst>
          </p:cNvPr>
          <p:cNvSpPr/>
          <p:nvPr userDrawn="1"/>
        </p:nvSpPr>
        <p:spPr>
          <a:xfrm>
            <a:off x="0" y="0"/>
            <a:ext cx="5215811" cy="6880547"/>
          </a:xfrm>
          <a:prstGeom prst="rect">
            <a:avLst/>
          </a:prstGeom>
          <a:gradFill>
            <a:gsLst>
              <a:gs pos="47000">
                <a:srgbClr val="0066CC">
                  <a:alpha val="46000"/>
                </a:srgbClr>
              </a:gs>
              <a:gs pos="85000">
                <a:schemeClr val="accent2">
                  <a:alpha val="36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575421" y="1390185"/>
            <a:ext cx="4552950" cy="4516017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0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/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30674" y="2232501"/>
            <a:ext cx="3787838" cy="9400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lide Number Placeholder 2"/>
          <p:cNvSpPr>
            <a:spLocks noGrp="1"/>
          </p:cNvSpPr>
          <p:nvPr userDrawn="1"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C13C0D-2F62-40D2-96F3-3B92752D2B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9C8589-FF79-FD55-FEF9-72064FCD018F}"/>
              </a:ext>
            </a:extLst>
          </p:cNvPr>
          <p:cNvSpPr/>
          <p:nvPr userDrawn="1"/>
        </p:nvSpPr>
        <p:spPr>
          <a:xfrm>
            <a:off x="654050" y="6477650"/>
            <a:ext cx="752892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00" b="1" kern="120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ＭＳ Ｐゴシック" charset="-128"/>
                <a:cs typeface="+mn-cs"/>
              </a:rPr>
              <a:t>ITERIS CONFIDENTIAL AND PROPRIETARY INFORMATION </a:t>
            </a:r>
            <a:r>
              <a:rPr lang="en-US" sz="600" kern="120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ＭＳ Ｐゴシック" charset="-128"/>
                <a:cs typeface="+mn-cs"/>
              </a:rPr>
              <a:t>© 2024 </a:t>
            </a:r>
            <a:r>
              <a:rPr lang="en-US" sz="600" kern="1200" err="1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ＭＳ Ｐゴシック" charset="-128"/>
                <a:cs typeface="+mn-cs"/>
              </a:rPr>
              <a:t>Iteris</a:t>
            </a:r>
            <a:r>
              <a:rPr lang="en-US" sz="600" kern="120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ＭＳ Ｐゴシック" charset="-128"/>
                <a:cs typeface="+mn-cs"/>
              </a:rPr>
              <a:t>, Inc. All rights reserved</a:t>
            </a:r>
            <a:endParaRPr lang="en-US" sz="60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11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blue background&#10;&#10;Description automatically generated">
            <a:extLst>
              <a:ext uri="{FF2B5EF4-FFF2-40B4-BE49-F238E27FC236}">
                <a16:creationId xmlns:a16="http://schemas.microsoft.com/office/drawing/2014/main" id="{3B7EF506-C9C7-FF55-E189-0679DB852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368" y="0"/>
            <a:ext cx="9613632" cy="68580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41D77-94F8-487D-B9D5-D62F54665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blue background&#10;&#10;Description automatically generated">
            <a:extLst>
              <a:ext uri="{FF2B5EF4-FFF2-40B4-BE49-F238E27FC236}">
                <a16:creationId xmlns:a16="http://schemas.microsoft.com/office/drawing/2014/main" id="{D81428D9-6C17-B6CF-07D2-35DB321D9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368" y="0"/>
            <a:ext cx="9613632" cy="6858000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175" y="376549"/>
            <a:ext cx="10842625" cy="940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921625" y="1585869"/>
            <a:ext cx="3469893" cy="258127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820709" y="4461354"/>
            <a:ext cx="2940050" cy="14097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cap="none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26970" y="4461354"/>
            <a:ext cx="2940050" cy="14097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8186546" y="4461354"/>
            <a:ext cx="2940050" cy="14097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231319" y="1585869"/>
            <a:ext cx="3531353" cy="258127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44490" y="1585869"/>
            <a:ext cx="3492489" cy="258127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F6706-7A2B-4801-BB1A-3F89ECF07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25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blue background&#10;&#10;Description automatically generated">
            <a:extLst>
              <a:ext uri="{FF2B5EF4-FFF2-40B4-BE49-F238E27FC236}">
                <a16:creationId xmlns:a16="http://schemas.microsoft.com/office/drawing/2014/main" id="{FF5015EA-3710-DAFA-4D20-77C2117D8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368" y="0"/>
            <a:ext cx="961363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050" y="415662"/>
            <a:ext cx="10909300" cy="939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4049" y="1889060"/>
            <a:ext cx="4860343" cy="399714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868955" y="1825606"/>
            <a:ext cx="5694395" cy="4060599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600"/>
              </a:spcBef>
              <a:buFontTx/>
              <a:buNone/>
              <a:defRPr>
                <a:solidFill>
                  <a:srgbClr val="404040"/>
                </a:solidFill>
              </a:defRPr>
            </a:lvl1pPr>
            <a:lvl2pPr marL="571500" indent="-228600">
              <a:spcBef>
                <a:spcPts val="600"/>
              </a:spcBef>
              <a:buFont typeface="Arial" panose="020B0604020202020204" pitchFamily="34" charset="0"/>
              <a:buChar char="•"/>
              <a:defRPr/>
            </a:lvl2pPr>
            <a:lvl3pPr marL="971550" indent="-285750">
              <a:spcBef>
                <a:spcPts val="600"/>
              </a:spcBef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0"/>
            <a:endParaRPr lang="en-US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3260C-9129-4E88-94F5-4AA2A60EA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33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ON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490538"/>
            <a:ext cx="6035675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38689"/>
            <a:ext cx="5157787" cy="8636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277270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66C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262312"/>
            <a:ext cx="5157787" cy="2905125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569813" y="1080875"/>
            <a:ext cx="5781146" cy="3341244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8C6AC-FBF2-401C-A7BE-065FCCB21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73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blue background&#10;&#10;Description automatically generated">
            <a:extLst>
              <a:ext uri="{FF2B5EF4-FFF2-40B4-BE49-F238E27FC236}">
                <a16:creationId xmlns:a16="http://schemas.microsoft.com/office/drawing/2014/main" id="{126F4142-E1E9-087C-6F6F-370679586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368" y="0"/>
            <a:ext cx="9613632" cy="6858000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200" y="6337300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03275" y="4524375"/>
            <a:ext cx="5111750" cy="457200"/>
          </a:xfrm>
          <a:prstGeom prst="rect">
            <a:avLst/>
          </a:prstGeom>
          <a:gradFill>
            <a:gsLst>
              <a:gs pos="38000">
                <a:srgbClr val="0066CC"/>
              </a:gs>
              <a:gs pos="100000">
                <a:srgbClr val="27AAE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03950" y="4524375"/>
            <a:ext cx="5110163" cy="457200"/>
          </a:xfrm>
          <a:prstGeom prst="rect">
            <a:avLst/>
          </a:prstGeom>
          <a:gradFill>
            <a:gsLst>
              <a:gs pos="38000">
                <a:srgbClr val="0066CC"/>
              </a:gs>
              <a:gs pos="100000">
                <a:srgbClr val="27AAE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175" y="376549"/>
            <a:ext cx="10842625" cy="940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804014" y="5086817"/>
            <a:ext cx="5110401" cy="100498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cap="none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03275" y="1547274"/>
            <a:ext cx="5110402" cy="2966676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80191" y="1555352"/>
            <a:ext cx="5110402" cy="2966676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77887" y="4587297"/>
            <a:ext cx="4873625" cy="360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6213781" y="5067410"/>
            <a:ext cx="5110401" cy="100498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cap="none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6343014" y="4581750"/>
            <a:ext cx="4873625" cy="360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7CCCF-631E-4AEC-8682-E8F72BF0E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rot="16200000">
            <a:off x="6024568" y="693353"/>
            <a:ext cx="142862" cy="12230499"/>
          </a:xfrm>
          <a:prstGeom prst="rect">
            <a:avLst/>
          </a:prstGeom>
          <a:gradFill>
            <a:gsLst>
              <a:gs pos="100000">
                <a:srgbClr val="FAA61F"/>
              </a:gs>
              <a:gs pos="81000">
                <a:srgbClr val="69BD4B"/>
              </a:gs>
              <a:gs pos="62000">
                <a:srgbClr val="41BDE3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76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76238"/>
            <a:ext cx="10515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530350"/>
            <a:ext cx="105156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713" y="6356350"/>
            <a:ext cx="41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0B9168-38E2-4CF1-95EE-362807AC2C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EA750C-EEC2-C2BC-6B53-8F8B9B517184}"/>
              </a:ext>
            </a:extLst>
          </p:cNvPr>
          <p:cNvSpPr/>
          <p:nvPr userDrawn="1"/>
        </p:nvSpPr>
        <p:spPr>
          <a:xfrm>
            <a:off x="654050" y="6477650"/>
            <a:ext cx="752892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00" b="1" kern="120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ＭＳ Ｐゴシック" charset="-128"/>
                <a:cs typeface="+mn-cs"/>
              </a:rPr>
              <a:t>ITERIS CONFIDENTIAL AND PROPRIETARY INFORMATION </a:t>
            </a:r>
            <a:r>
              <a:rPr lang="en-US" sz="600" kern="120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ＭＳ Ｐゴシック" charset="-128"/>
                <a:cs typeface="+mn-cs"/>
              </a:rPr>
              <a:t>© 2024 </a:t>
            </a:r>
            <a:r>
              <a:rPr lang="en-US" sz="600" kern="120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ＭＳ Ｐゴシック" charset="-128"/>
                <a:cs typeface="+mn-cs"/>
              </a:rPr>
              <a:t>Iteris</a:t>
            </a:r>
            <a:r>
              <a:rPr lang="en-US" sz="600" kern="120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ＭＳ Ｐゴシック" charset="-128"/>
                <a:cs typeface="+mn-cs"/>
              </a:rPr>
              <a:t>, Inc. All rights reserved</a:t>
            </a:r>
            <a:endParaRPr lang="en-US" sz="60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75" r:id="rId2"/>
    <p:sldLayoutId id="2147483809" r:id="rId3"/>
    <p:sldLayoutId id="2147483776" r:id="rId4"/>
    <p:sldLayoutId id="2147483778" r:id="rId5"/>
    <p:sldLayoutId id="2147483780" r:id="rId6"/>
    <p:sldLayoutId id="2147483781" r:id="rId7"/>
    <p:sldLayoutId id="2147483782" r:id="rId8"/>
    <p:sldLayoutId id="2147483785" r:id="rId9"/>
    <p:sldLayoutId id="2147483808" r:id="rId10"/>
    <p:sldLayoutId id="2147483789" r:id="rId11"/>
    <p:sldLayoutId id="2147483812" r:id="rId12"/>
    <p:sldLayoutId id="2147483818" r:id="rId13"/>
    <p:sldLayoutId id="2147483817" r:id="rId14"/>
    <p:sldLayoutId id="2147483816" r:id="rId15"/>
    <p:sldLayoutId id="2147483790" r:id="rId16"/>
    <p:sldLayoutId id="2147483810" r:id="rId17"/>
    <p:sldLayoutId id="2147483794" r:id="rId18"/>
    <p:sldLayoutId id="2147483796" r:id="rId19"/>
    <p:sldLayoutId id="2147483797" r:id="rId20"/>
    <p:sldLayoutId id="2147483800" r:id="rId21"/>
    <p:sldLayoutId id="2147483802" r:id="rId22"/>
  </p:sldLayoutIdLst>
  <p:hf hdr="0" ftr="0" dt="0"/>
  <p:txStyles>
    <p:titleStyle>
      <a:lvl1pPr algn="ctr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600" b="1" kern="1200">
          <a:solidFill>
            <a:srgbClr val="40404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16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-"/>
        <a:defRPr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jp@iteris.com" TargetMode="External"/><Relationship Id="rId2" Type="http://schemas.openxmlformats.org/officeDocument/2006/relationships/hyperlink" Target="mailto:ahart@iteris.com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etro.iteris-clearguide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D4B5CF-0064-7144-0DFF-02F4C1B8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Metro Training</a:t>
            </a:r>
            <a:br>
              <a:rPr lang="en-US" dirty="0"/>
            </a:br>
            <a:r>
              <a:rPr lang="en-US" dirty="0" err="1"/>
              <a:t>ClearGuide</a:t>
            </a:r>
            <a:r>
              <a:rPr lang="en-US" dirty="0"/>
              <a:t> Roadways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2AC3A-FEA2-7865-A0F7-F2FCA5946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C13C0D-2F62-40D2-96F3-3B92752D2BA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0E1E43-AAE5-4A6C-C205-52F546EAC0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February 13, 2025</a:t>
            </a:r>
          </a:p>
        </p:txBody>
      </p:sp>
    </p:spTree>
    <p:extLst>
      <p:ext uri="{BB962C8B-B14F-4D97-AF65-F5344CB8AC3E}">
        <p14:creationId xmlns:p14="http://schemas.microsoft.com/office/powerpoint/2010/main" val="1894006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20889-AB7A-728A-6470-A3CBCF8C4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D2103CC-4323-6B4B-DD80-6377B213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15662"/>
            <a:ext cx="10909300" cy="9398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Roadways – Trend Map</a:t>
            </a:r>
            <a:endParaRPr lang="en-US" dirty="0" err="1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F03D456-5FB2-4D2D-7381-C80ABDC906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24655" y="2097003"/>
            <a:ext cx="1967345" cy="3496928"/>
          </a:xfrm>
        </p:spPr>
        <p:txBody>
          <a:bodyPr/>
          <a:lstStyle/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Calendar Feature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Map Layers</a:t>
            </a:r>
            <a:endParaRPr lang="en-US" dirty="0"/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Legend</a:t>
            </a:r>
          </a:p>
          <a:p>
            <a:pPr marL="342900" indent="-342900">
              <a:buFont typeface="Calibri"/>
              <a:buChar char="-"/>
            </a:pPr>
            <a:endParaRPr lang="en-US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606F36DD-67FF-3D09-55D7-020EFEB4DF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39713" y="6356350"/>
            <a:ext cx="4143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BBE4128-4474-F113-74CA-F4C48CB96D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9713" y="6356350"/>
            <a:ext cx="414337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pic>
        <p:nvPicPr>
          <p:cNvPr id="15" name="Picture Placeholder 14" descr="A map of London Underground&#10;&#10;AI-generated content may be incorrect.">
            <a:extLst>
              <a:ext uri="{FF2B5EF4-FFF2-40B4-BE49-F238E27FC236}">
                <a16:creationId xmlns:a16="http://schemas.microsoft.com/office/drawing/2014/main" id="{F2E2488C-535C-9918-134C-F9BE894831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/>
        </p:blipFill>
        <p:spPr>
          <a:xfrm>
            <a:off x="336376" y="1355463"/>
            <a:ext cx="9781401" cy="4944500"/>
          </a:xfrm>
        </p:spPr>
      </p:pic>
    </p:spTree>
    <p:extLst>
      <p:ext uri="{BB962C8B-B14F-4D97-AF65-F5344CB8AC3E}">
        <p14:creationId xmlns:p14="http://schemas.microsoft.com/office/powerpoint/2010/main" val="349342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9EA2D-B754-0025-30AA-F35AF80DC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FE40964-E3BA-01D6-4BFC-E99D33E9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15662"/>
            <a:ext cx="10909300" cy="9398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Roadways – Regional Dashboard</a:t>
            </a:r>
            <a:endParaRPr lang="en-US" dirty="0" err="1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9193A3A-086F-AE5E-6576-F07863C09E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46525" y="2097003"/>
            <a:ext cx="1905762" cy="3496928"/>
          </a:xfrm>
        </p:spPr>
        <p:txBody>
          <a:bodyPr/>
          <a:lstStyle/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Calendar Feature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Map Layers</a:t>
            </a:r>
            <a:endParaRPr lang="en-US" dirty="0"/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Legend</a:t>
            </a:r>
          </a:p>
          <a:p>
            <a:pPr marL="342900" indent="-342900">
              <a:buFont typeface="Calibri"/>
              <a:buChar char="-"/>
            </a:pPr>
            <a:endParaRPr lang="en-US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070D835C-95E4-C278-0F08-FAAC2BD4B3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39713" y="6356350"/>
            <a:ext cx="4143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6E5B5BEA-1B4E-E8AD-BD2E-C8562798F1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9713" y="6356350"/>
            <a:ext cx="414337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pic>
        <p:nvPicPr>
          <p:cNvPr id="2" name="Picture 1" descr="A screenshot of a map&#10;&#10;AI-generated content may be incorrect.">
            <a:extLst>
              <a:ext uri="{FF2B5EF4-FFF2-40B4-BE49-F238E27FC236}">
                <a16:creationId xmlns:a16="http://schemas.microsoft.com/office/drawing/2014/main" id="{21BA1331-4FF4-340E-23A4-DEC3F91DE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3" y="1281299"/>
            <a:ext cx="9711809" cy="49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74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293FB-1042-AFE8-B057-85AB73348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12CE365-764B-7693-46AE-A6A46A70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15662"/>
            <a:ext cx="10909300" cy="9398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Roadways – Top Bottlenecks</a:t>
            </a:r>
            <a:endParaRPr lang="en-US" dirty="0" err="1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302F65F-73A3-4077-2EFB-23E0E6CC2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46524" y="2097003"/>
            <a:ext cx="1971305" cy="3496928"/>
          </a:xfrm>
        </p:spPr>
        <p:txBody>
          <a:bodyPr/>
          <a:lstStyle/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Calendar Feature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Map Layers</a:t>
            </a:r>
            <a:endParaRPr lang="en-US" dirty="0"/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Ranking of Top Bottlenecks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Legend</a:t>
            </a:r>
          </a:p>
          <a:p>
            <a:pPr marL="342900" indent="-342900">
              <a:buFont typeface="Calibri"/>
              <a:buChar char="-"/>
            </a:pPr>
            <a:endParaRPr lang="en-US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E26ECAC3-7344-35EC-7636-BDBDAF9418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39713" y="6356350"/>
            <a:ext cx="4143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/>
              <a:pPr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4ADD220-E8ED-1948-71FE-FBCD316D9A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9713" y="6356350"/>
            <a:ext cx="414337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FAA18ED0-FB7D-3BBB-2F86-34D1603E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84" y="1355462"/>
            <a:ext cx="9668193" cy="47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77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7AF1C3-FFCA-035B-5164-CDC6CC6C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87D1F-626D-4DE1-A361-DB35D7A8FA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AD1DBB-4C7A-9815-F422-3976BC521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Review</a:t>
            </a:r>
          </a:p>
        </p:txBody>
      </p:sp>
    </p:spTree>
    <p:extLst>
      <p:ext uri="{BB962C8B-B14F-4D97-AF65-F5344CB8AC3E}">
        <p14:creationId xmlns:p14="http://schemas.microsoft.com/office/powerpoint/2010/main" val="3690566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7AF1C3-FFCA-035B-5164-CDC6CC6C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87D1F-626D-4DE1-A361-DB35D7A8FA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AD1DBB-4C7A-9815-F422-3976BC521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Use Case #1: Retiming of Signals on Prairie Ave.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from W 118th St. to Redondo Beach Blvd.</a:t>
            </a:r>
          </a:p>
        </p:txBody>
      </p:sp>
    </p:spTree>
    <p:extLst>
      <p:ext uri="{BB962C8B-B14F-4D97-AF65-F5344CB8AC3E}">
        <p14:creationId xmlns:p14="http://schemas.microsoft.com/office/powerpoint/2010/main" val="34039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7BAB0-B5B0-1F67-8CA1-61656E7E8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90612-5861-340C-6D49-AF23AECB2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74" y="167768"/>
            <a:ext cx="11952789" cy="9398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Prairie Ave. from W 118th St. to Redondo Beach Blvd.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6073D-BC91-4B24-4E62-3611C8BA2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83B7A-2174-49AC-945F-1C917A15993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343B01-0439-5721-6868-FB9BCE32215E}"/>
              </a:ext>
            </a:extLst>
          </p:cNvPr>
          <p:cNvSpPr txBox="1">
            <a:spLocks/>
          </p:cNvSpPr>
          <p:nvPr/>
        </p:nvSpPr>
        <p:spPr bwMode="auto">
          <a:xfrm>
            <a:off x="6583670" y="1324185"/>
            <a:ext cx="4523914" cy="327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sz="16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Route Info. / Exits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Timeseries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Time of Day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Day of Week</a:t>
            </a:r>
          </a:p>
          <a:p>
            <a:r>
              <a:rPr lang="en-US" dirty="0">
                <a:latin typeface="Arial"/>
                <a:cs typeface="Arial"/>
              </a:rPr>
              <a:t>Time of Day + Day of Week</a:t>
            </a:r>
          </a:p>
          <a:p>
            <a:r>
              <a:rPr lang="en-US" dirty="0">
                <a:latin typeface="Arial"/>
                <a:cs typeface="Arial"/>
              </a:rPr>
              <a:t>Contours</a:t>
            </a:r>
          </a:p>
          <a:p>
            <a:r>
              <a:rPr lang="en-US" dirty="0">
                <a:latin typeface="Arial"/>
                <a:cs typeface="Arial"/>
              </a:rPr>
              <a:t>Monthly Contours</a:t>
            </a:r>
          </a:p>
        </p:txBody>
      </p:sp>
      <p:pic>
        <p:nvPicPr>
          <p:cNvPr id="7" name="Picture 6" descr="A screenshot of a map&#10;&#10;AI-generated content may be incorrect.">
            <a:extLst>
              <a:ext uri="{FF2B5EF4-FFF2-40B4-BE49-F238E27FC236}">
                <a16:creationId xmlns:a16="http://schemas.microsoft.com/office/drawing/2014/main" id="{A4F6193D-010A-AC10-AC74-3D39C8666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8" y="946044"/>
            <a:ext cx="5908809" cy="541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4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9747A-EAC8-5AB4-722D-125E37BDD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DF0746-F557-2F1D-9C57-6A68391C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87D1F-626D-4DE1-A361-DB35D7A8FA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F7DB0E-1584-A067-2153-897913EBE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Use Case #2: 101 Freeway Incident</a:t>
            </a:r>
          </a:p>
        </p:txBody>
      </p:sp>
    </p:spTree>
    <p:extLst>
      <p:ext uri="{BB962C8B-B14F-4D97-AF65-F5344CB8AC3E}">
        <p14:creationId xmlns:p14="http://schemas.microsoft.com/office/powerpoint/2010/main" val="515156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94152-AEB9-5AF0-A84F-6116F10A6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875A-D758-7783-88BA-AFAA5829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768"/>
            <a:ext cx="10515600" cy="9398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Protest on 101 Freeway: 2/2/25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7188C-4C0A-C815-7FB4-1167F5BA9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83B7A-2174-49AC-945F-1C917A15993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145B2-0E35-C24B-1293-13313D747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7472"/>
            <a:ext cx="4523914" cy="44801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DA276C-ED21-6297-723B-79B1EE83D8F4}"/>
              </a:ext>
            </a:extLst>
          </p:cNvPr>
          <p:cNvSpPr txBox="1">
            <a:spLocks/>
          </p:cNvSpPr>
          <p:nvPr/>
        </p:nvSpPr>
        <p:spPr bwMode="auto">
          <a:xfrm>
            <a:off x="6757291" y="4555451"/>
            <a:ext cx="4523914" cy="108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sz="16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use Roadways to:</a:t>
            </a:r>
          </a:p>
          <a:p>
            <a:pPr lvl="1"/>
            <a:r>
              <a:rPr lang="en-US" dirty="0">
                <a:latin typeface="Arial"/>
                <a:cs typeface="Arial"/>
              </a:rPr>
              <a:t>View impacts on map</a:t>
            </a:r>
          </a:p>
          <a:p>
            <a:pPr lvl="1"/>
            <a:r>
              <a:rPr lang="en-US" dirty="0"/>
              <a:t>Visualize bottlenecks and congestion on contour map</a:t>
            </a:r>
          </a:p>
          <a:p>
            <a:pPr lvl="1"/>
            <a:r>
              <a:rPr lang="en-US" dirty="0"/>
              <a:t>Perform timeseries and TOD analysis to compare impacts to normal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7AB10-3CC8-C5C7-A543-74E5D8D52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46" y="935224"/>
            <a:ext cx="6058025" cy="3189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1B449-53B0-A92F-7799-9DBB83B5E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30" y="1365356"/>
            <a:ext cx="4510368" cy="437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6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5944F-870D-9EA6-3B8E-FE1ECB0F3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EBFFC-6058-4D71-9C58-9CB8C2293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768"/>
            <a:ext cx="10515600" cy="9398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Protest on 101 Freeway: 2/2/25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5FD6B-08D1-04E6-C8BA-E5306B3068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83B7A-2174-49AC-945F-1C917A15993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5E0415-D000-5964-3C4F-C48C12A8AEF1}"/>
              </a:ext>
            </a:extLst>
          </p:cNvPr>
          <p:cNvSpPr txBox="1">
            <a:spLocks/>
          </p:cNvSpPr>
          <p:nvPr/>
        </p:nvSpPr>
        <p:spPr bwMode="auto">
          <a:xfrm>
            <a:off x="6757291" y="4555451"/>
            <a:ext cx="4523914" cy="108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sz="16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Can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BFEC79D-A350-347D-6BB3-147C3BFB2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1214312"/>
            <a:ext cx="11497519" cy="46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3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378ED-2793-B984-3300-A15B7544C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4E6449-3912-7DBB-72B8-BB65198A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87D1F-626D-4DE1-A361-DB35D7A8FA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FEB7EA-7DCA-021E-770E-8674C133C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37056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18D70F-8DDA-18E1-9EE1-71F22AEE7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5421" y="1390185"/>
            <a:ext cx="6453126" cy="4516017"/>
          </a:xfrm>
        </p:spPr>
        <p:txBody>
          <a:bodyPr>
            <a:normAutofit/>
          </a:bodyPr>
          <a:lstStyle/>
          <a:p>
            <a:r>
              <a:rPr lang="en-US" dirty="0"/>
              <a:t>Dashboard Overview</a:t>
            </a:r>
          </a:p>
          <a:p>
            <a:r>
              <a:rPr lang="en-US" dirty="0" err="1">
                <a:latin typeface="Arial"/>
                <a:cs typeface="Arial"/>
              </a:rPr>
              <a:t>ClearGuide</a:t>
            </a:r>
            <a:r>
              <a:rPr lang="en-US" dirty="0">
                <a:latin typeface="Arial"/>
                <a:cs typeface="Arial"/>
              </a:rPr>
              <a:t> Roadways - Use Case Review</a:t>
            </a:r>
          </a:p>
          <a:p>
            <a:r>
              <a:rPr lang="en-US" dirty="0"/>
              <a:t>Questions &amp; Next Steps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53CE08-DA11-693F-A890-93DEF09D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34A33-75A3-8011-0BB4-6CAC4CAE622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fld id="{0C883B7A-2174-49AC-945F-1C917A15993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76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D70B57-F09B-E81B-F3E4-83212D3A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B4AAC-7912-4B14-98A0-B030E3B58B9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23D750-9DCF-4BA8-6E4E-1B5664AB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E2D803-C638-68A0-F0EB-F355ADE24D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Drew Hart: </a:t>
            </a:r>
            <a:r>
              <a:rPr lang="en-US" dirty="0">
                <a:solidFill>
                  <a:schemeClr val="bg2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ahart@iteris.com</a:t>
            </a:r>
            <a:endParaRPr lang="en-US">
              <a:solidFill>
                <a:schemeClr val="bg2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Scott Perley: </a:t>
            </a:r>
            <a:r>
              <a:rPr lang="en-US" dirty="0">
                <a:solidFill>
                  <a:schemeClr val="bg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sjp@iteris.com</a:t>
            </a:r>
            <a:r>
              <a:rPr lang="en-US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4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7AF1C3-FFCA-035B-5164-CDC6CC6C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87D1F-626D-4DE1-A361-DB35D7A8FA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AD1DBB-4C7A-9815-F422-3976BC52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2712670"/>
            <a:ext cx="10959153" cy="940037"/>
          </a:xfrm>
        </p:spPr>
        <p:txBody>
          <a:bodyPr/>
          <a:lstStyle/>
          <a:p>
            <a:r>
              <a:rPr lang="en-US" dirty="0"/>
              <a:t>Dashboard Overview</a:t>
            </a:r>
          </a:p>
        </p:txBody>
      </p:sp>
    </p:spTree>
    <p:extLst>
      <p:ext uri="{BB962C8B-B14F-4D97-AF65-F5344CB8AC3E}">
        <p14:creationId xmlns:p14="http://schemas.microsoft.com/office/powerpoint/2010/main" val="176108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C80930B-C82B-27DC-CCA1-F616D27A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15662"/>
            <a:ext cx="10909300" cy="93980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General Navigation of </a:t>
            </a:r>
            <a:r>
              <a:rPr lang="en-US" dirty="0" err="1">
                <a:latin typeface="Arial"/>
                <a:cs typeface="Arial"/>
              </a:rPr>
              <a:t>ClearGuide</a:t>
            </a:r>
            <a:r>
              <a:rPr lang="en-US" dirty="0">
                <a:latin typeface="Arial"/>
                <a:cs typeface="Arial"/>
              </a:rPr>
              <a:t>: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  <a:hlinkClick r:id="rId3"/>
              </a:rPr>
              <a:t>metro.iteris-clearguide.com</a:t>
            </a:r>
            <a:endParaRPr lang="en-US" dirty="0" err="1"/>
          </a:p>
        </p:txBody>
      </p:sp>
      <p:pic>
        <p:nvPicPr>
          <p:cNvPr id="15" name="Content Placeholder 14" descr="A screenshot of a website&#10;&#10;AI-generated content may be incorrect.">
            <a:extLst>
              <a:ext uri="{FF2B5EF4-FFF2-40B4-BE49-F238E27FC236}">
                <a16:creationId xmlns:a16="http://schemas.microsoft.com/office/drawing/2014/main" id="{8D7B2885-ED66-4641-A4BB-A39A7E7E3E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/>
        </p:blipFill>
        <p:spPr>
          <a:xfrm>
            <a:off x="236515" y="1413095"/>
            <a:ext cx="7845712" cy="4030500"/>
          </a:xfrm>
          <a:noFill/>
        </p:spPr>
      </p:pic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9AD577F-63DA-4B0A-BE42-65AA66827D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20297" y="2097003"/>
            <a:ext cx="3335327" cy="3496928"/>
          </a:xfrm>
        </p:spPr>
        <p:txBody>
          <a:bodyPr/>
          <a:lstStyle/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Login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Roadways</a:t>
            </a:r>
            <a:endParaRPr lang="en-US" dirty="0"/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Signal Trends</a:t>
            </a:r>
            <a:endParaRPr lang="en-US" dirty="0"/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About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Default Location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Hyperlinks</a:t>
            </a:r>
            <a:endParaRPr lang="en-US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55FC6E1-BB86-01F7-AFA2-4C7AD06627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39713" y="6356350"/>
            <a:ext cx="4143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7AD1ED5-4376-EDE6-52FE-063B383C49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9713" y="6356350"/>
            <a:ext cx="414337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3923C-4DF0-650D-CDAB-9FA09AFA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B0B27B3-9F79-FE7F-6D4C-6512D44F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903"/>
            <a:ext cx="10909300" cy="9398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Login Steps</a:t>
            </a:r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7968ECE-D5A5-7613-ADE3-1DBDD4EE97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524" y="4622821"/>
            <a:ext cx="3543434" cy="1938574"/>
          </a:xfrm>
        </p:spPr>
        <p:txBody>
          <a:bodyPr wrap="square" anchor="t">
            <a:normAutofit/>
          </a:bodyPr>
          <a:lstStyle/>
          <a:p>
            <a:pPr marL="685800" lvl="1" indent="0">
              <a:buNone/>
            </a:pPr>
            <a:r>
              <a:rPr lang="en-US">
                <a:latin typeface="Arial"/>
                <a:cs typeface="Arial"/>
              </a:rPr>
              <a:t>Email address is the username</a:t>
            </a:r>
            <a:endParaRPr lang="en-US"/>
          </a:p>
          <a:p>
            <a:pPr marL="685800" lvl="1" indent="0">
              <a:buNone/>
            </a:pPr>
            <a:r>
              <a:rPr lang="en-US" dirty="0">
                <a:latin typeface="Arial"/>
                <a:cs typeface="Arial"/>
              </a:rPr>
              <a:t>Password is the password that you previously set</a:t>
            </a:r>
          </a:p>
          <a:p>
            <a:pPr marL="914400" lvl="1">
              <a:buFont typeface="Courier New"/>
              <a:buChar char="o"/>
            </a:pPr>
            <a:endParaRPr lang="en-US" dirty="0"/>
          </a:p>
          <a:p>
            <a:pPr marL="342900" indent="-342900">
              <a:buFont typeface="Calibri,Sans-Serif"/>
              <a:buChar char="-"/>
            </a:pPr>
            <a:endParaRPr lang="en-US" dirty="0"/>
          </a:p>
          <a:p>
            <a:pPr marL="685800" lvl="1" indent="0">
              <a:buNone/>
            </a:pPr>
            <a:endParaRPr lang="en-US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5328DF3-724C-EBAF-4FA9-B4AAB00DB6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71207" y="6327413"/>
            <a:ext cx="4143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C26196BF-4B9D-C7D4-AE97-51C6027410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9713" y="6356350"/>
            <a:ext cx="414337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pic>
        <p:nvPicPr>
          <p:cNvPr id="2" name="Picture 1" descr="A screenshot of a login box&#10;&#10;AI-generated content may be incorrect.">
            <a:extLst>
              <a:ext uri="{FF2B5EF4-FFF2-40B4-BE49-F238E27FC236}">
                <a16:creationId xmlns:a16="http://schemas.microsoft.com/office/drawing/2014/main" id="{08C12E78-21AC-51DB-66F3-D626B79B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7" y="1328315"/>
            <a:ext cx="3290586" cy="3005319"/>
          </a:xfrm>
          <a:prstGeom prst="rect">
            <a:avLst/>
          </a:prstGeom>
        </p:spPr>
      </p:pic>
      <p:pic>
        <p:nvPicPr>
          <p:cNvPr id="3" name="Picture 2" descr="A screenshot of a form&#10;&#10;AI-generated content may be incorrect.">
            <a:extLst>
              <a:ext uri="{FF2B5EF4-FFF2-40B4-BE49-F238E27FC236}">
                <a16:creationId xmlns:a16="http://schemas.microsoft.com/office/drawing/2014/main" id="{8043D46F-699F-3347-E782-F02E5657D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045" y="1331088"/>
            <a:ext cx="2169001" cy="299977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8BBC301-591B-1B9A-A84F-5D3BC24542B1}"/>
              </a:ext>
            </a:extLst>
          </p:cNvPr>
          <p:cNvSpPr txBox="1">
            <a:spLocks/>
          </p:cNvSpPr>
          <p:nvPr/>
        </p:nvSpPr>
        <p:spPr bwMode="auto">
          <a:xfrm>
            <a:off x="3966848" y="4620892"/>
            <a:ext cx="3543434" cy="19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1550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sz="16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0">
              <a:buNone/>
            </a:pPr>
            <a:r>
              <a:rPr lang="en-US" dirty="0">
                <a:latin typeface="Arial"/>
                <a:cs typeface="Arial"/>
              </a:rPr>
              <a:t>If you have not created an account, select "Create Account" and fill out this form</a:t>
            </a:r>
            <a:endParaRPr lang="en-US" dirty="0"/>
          </a:p>
          <a:p>
            <a:pPr marL="914400" lvl="1">
              <a:buFont typeface="Courier New"/>
              <a:buChar char="o"/>
            </a:pPr>
            <a:endParaRPr lang="en-US" dirty="0"/>
          </a:p>
          <a:p>
            <a:pPr marL="342900" indent="-342900">
              <a:buFont typeface="Calibri,Sans-Serif"/>
              <a:buChar char="-"/>
            </a:pPr>
            <a:endParaRPr lang="en-US" dirty="0"/>
          </a:p>
          <a:p>
            <a:pPr marL="6858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2011566-DD32-6CE7-1923-EC479FA3C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621" y="1328737"/>
            <a:ext cx="3556682" cy="300447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5EEF6DA-0A58-8866-543F-99D9B45E70E3}"/>
              </a:ext>
            </a:extLst>
          </p:cNvPr>
          <p:cNvSpPr txBox="1">
            <a:spLocks/>
          </p:cNvSpPr>
          <p:nvPr/>
        </p:nvSpPr>
        <p:spPr bwMode="auto">
          <a:xfrm>
            <a:off x="7825075" y="4620892"/>
            <a:ext cx="3543434" cy="19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1550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sz="1600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0">
              <a:buNone/>
            </a:pPr>
            <a:r>
              <a:rPr lang="en-US" dirty="0">
                <a:latin typeface="Arial"/>
                <a:cs typeface="Arial"/>
              </a:rPr>
              <a:t>If you have forgotten your password, select "Forgot Password and fill out this form</a:t>
            </a:r>
            <a:endParaRPr lang="en-US" dirty="0"/>
          </a:p>
          <a:p>
            <a:pPr marL="914400" lvl="1">
              <a:buFont typeface="Courier New"/>
              <a:buChar char="o"/>
            </a:pPr>
            <a:endParaRPr lang="en-US" dirty="0"/>
          </a:p>
          <a:p>
            <a:pPr marL="342900" indent="-342900">
              <a:buFont typeface="Calibri,Sans-Serif"/>
              <a:buChar char="-"/>
            </a:pPr>
            <a:endParaRPr lang="en-US" dirty="0"/>
          </a:p>
          <a:p>
            <a:pPr marL="685800" lvl="1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8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8C2E6-C9A1-7FF0-C0FA-9A086B9B9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52AB8A1-3B1A-F202-5344-3792E22A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15662"/>
            <a:ext cx="10909300" cy="939800"/>
          </a:xfrm>
        </p:spPr>
        <p:txBody>
          <a:bodyPr wrap="square" anchor="ctr">
            <a:normAutofit/>
          </a:bodyPr>
          <a:lstStyle/>
          <a:p>
            <a:r>
              <a:rPr lang="en-US"/>
              <a:t>About Section</a:t>
            </a:r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D70DD76-DAFF-DC67-7C89-DE43DD67FF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75638" y="1304745"/>
            <a:ext cx="5694395" cy="4060599"/>
          </a:xfrm>
        </p:spPr>
        <p:txBody>
          <a:bodyPr wrap="square" anchor="t">
            <a:normAutofit/>
          </a:bodyPr>
          <a:lstStyle/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Contact Us</a:t>
            </a:r>
            <a:endParaRPr lang="en-US" dirty="0"/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Help Resources</a:t>
            </a:r>
            <a:endParaRPr lang="en-US" dirty="0"/>
          </a:p>
          <a:p>
            <a:pPr marL="914400" lvl="1">
              <a:buFont typeface="Courier New"/>
              <a:buChar char="o"/>
            </a:pPr>
            <a:r>
              <a:rPr lang="en-US" dirty="0">
                <a:latin typeface="Arial"/>
                <a:cs typeface="Arial"/>
              </a:rPr>
              <a:t>Documentation</a:t>
            </a:r>
          </a:p>
          <a:p>
            <a:pPr marL="914400" lvl="1">
              <a:buFont typeface="Courier New"/>
              <a:buChar char="o"/>
            </a:pPr>
            <a:r>
              <a:rPr lang="en-US" dirty="0">
                <a:latin typeface="Arial"/>
                <a:cs typeface="Arial"/>
              </a:rPr>
              <a:t>Tutorials</a:t>
            </a:r>
          </a:p>
          <a:p>
            <a:pPr marL="342900" indent="-342900">
              <a:buFont typeface="Calibri"/>
              <a:buChar char="-"/>
            </a:pPr>
            <a:endParaRPr lang="en-US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64FCBB4-E0A6-1850-E82E-C25E024B15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39713" y="6356350"/>
            <a:ext cx="4143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43E96BC-87B9-87C7-8BA3-E7224BE901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9713" y="6356350"/>
            <a:ext cx="414337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pic>
        <p:nvPicPr>
          <p:cNvPr id="24" name="Picture 2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B59F24-80CF-94E0-993F-C8D576979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4" y="1303719"/>
            <a:ext cx="5450953" cy="2678335"/>
          </a:xfrm>
          <a:prstGeom prst="rect">
            <a:avLst/>
          </a:prstGeom>
        </p:spPr>
      </p:pic>
      <p:pic>
        <p:nvPicPr>
          <p:cNvPr id="25" name="Picture 2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7D05F133-3770-FAAF-9DDA-CA2FDF8FC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90" y="3425677"/>
            <a:ext cx="5189319" cy="28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1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A9AC5-CC3C-0140-DF5B-AC2F16E86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2FDE268-EFA2-1D43-2A32-91A62C71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15662"/>
            <a:ext cx="10909300" cy="9398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Geography &amp; Feedback</a:t>
            </a:r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9922222-75C5-5887-5BE7-48DC41C8F3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8069" y="1450750"/>
            <a:ext cx="3335327" cy="3496928"/>
          </a:xfrm>
        </p:spPr>
        <p:txBody>
          <a:bodyPr/>
          <a:lstStyle/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Geography</a:t>
            </a:r>
          </a:p>
          <a:p>
            <a:pPr marL="914400" lvl="1">
              <a:buFont typeface="Courier New"/>
              <a:buChar char="o"/>
            </a:pPr>
            <a:r>
              <a:rPr lang="en-US" dirty="0">
                <a:latin typeface="Arial"/>
                <a:cs typeface="Arial"/>
              </a:rPr>
              <a:t>Able to Filter to</a:t>
            </a:r>
          </a:p>
          <a:p>
            <a:pPr marL="1314450" lvl="2">
              <a:buFont typeface="Wingdings"/>
              <a:buChar char="§"/>
            </a:pPr>
            <a:r>
              <a:rPr lang="en-US" dirty="0">
                <a:latin typeface="Arial"/>
                <a:cs typeface="Arial"/>
              </a:rPr>
              <a:t>Neighborhood</a:t>
            </a:r>
          </a:p>
          <a:p>
            <a:pPr marL="1314450" lvl="2">
              <a:buFont typeface="Wingdings"/>
              <a:buChar char="§"/>
            </a:pPr>
            <a:r>
              <a:rPr lang="en-US" dirty="0">
                <a:latin typeface="Arial"/>
                <a:cs typeface="Arial"/>
              </a:rPr>
              <a:t>City</a:t>
            </a:r>
          </a:p>
          <a:p>
            <a:pPr marL="1314450" lvl="2">
              <a:buFont typeface="Wingdings"/>
              <a:buChar char="§"/>
            </a:pPr>
            <a:r>
              <a:rPr lang="en-US" dirty="0">
                <a:latin typeface="Arial"/>
                <a:cs typeface="Arial"/>
              </a:rPr>
              <a:t>Region</a:t>
            </a:r>
          </a:p>
          <a:p>
            <a:pPr marL="1314450" lvl="2">
              <a:buFont typeface="Wingdings"/>
              <a:buChar char="§"/>
            </a:pPr>
            <a:r>
              <a:rPr lang="en-US" dirty="0">
                <a:latin typeface="Arial"/>
                <a:cs typeface="Arial"/>
              </a:rPr>
              <a:t>Corridor</a:t>
            </a:r>
            <a:endParaRPr lang="en-US" dirty="0" err="1">
              <a:latin typeface="Arial"/>
              <a:cs typeface="Arial"/>
            </a:endParaRP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Comment</a:t>
            </a:r>
            <a:endParaRPr lang="en-US" dirty="0"/>
          </a:p>
          <a:p>
            <a:pPr marL="914400" lvl="1">
              <a:buFont typeface="Courier New"/>
              <a:buChar char="o"/>
            </a:pPr>
            <a:r>
              <a:rPr lang="en-US" dirty="0">
                <a:latin typeface="Arial"/>
                <a:cs typeface="Arial"/>
              </a:rPr>
              <a:t>Able to add comment that is received by Iteris</a:t>
            </a:r>
            <a:endParaRPr lang="en-US" dirty="0"/>
          </a:p>
          <a:p>
            <a:endParaRPr lang="en-US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1FD8CA8-4E56-D454-5AC1-838C852974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39713" y="6356350"/>
            <a:ext cx="4143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/>
              <a:pPr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05F8477-BDD1-7281-319C-C851FCC36F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9713" y="6356350"/>
            <a:ext cx="414337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568CE60-3411-9A96-0885-EEA3A4272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899" y="1446835"/>
            <a:ext cx="4557773" cy="48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19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B79EC-7888-37CC-8C02-6B9650DF6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5F976C-B933-38FD-3812-3F8398860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9BDC04-6380-9900-63F1-F06DD7E85F4F}"/>
              </a:ext>
            </a:extLst>
          </p:cNvPr>
          <p:cNvSpPr/>
          <p:nvPr/>
        </p:nvSpPr>
        <p:spPr>
          <a:xfrm>
            <a:off x="356886" y="0"/>
            <a:ext cx="11642203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5D8DC-0311-BDD4-5605-E0EB4403783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818" y="509120"/>
            <a:ext cx="2824425" cy="5034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53A25B-303A-EDBA-9965-CDD221D8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696" y="415994"/>
            <a:ext cx="8986583" cy="873913"/>
          </a:xfrm>
        </p:spPr>
        <p:txBody>
          <a:bodyPr>
            <a:normAutofit/>
          </a:bodyPr>
          <a:lstStyle/>
          <a:p>
            <a:pPr marL="685800" indent="-685800">
              <a:buFont typeface="Calibri"/>
              <a:buChar char="-"/>
            </a:pPr>
            <a:r>
              <a:rPr lang="en-US" sz="4800" b="0" dirty="0">
                <a:solidFill>
                  <a:schemeClr val="bg1"/>
                </a:solidFill>
                <a:latin typeface="Abadi Extra Light"/>
                <a:cs typeface="Calibri Light"/>
              </a:rPr>
              <a:t>LA Metro Modules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3B14725B-3767-5DAF-A411-540B60F017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00" y="6326283"/>
            <a:ext cx="9985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1A56B84-B465-49FE-9E77-4492EBEB75C4}"/>
              </a:ext>
            </a:extLst>
          </p:cNvPr>
          <p:cNvSpPr/>
          <p:nvPr/>
        </p:nvSpPr>
        <p:spPr>
          <a:xfrm>
            <a:off x="1664117" y="1874295"/>
            <a:ext cx="3984343" cy="419889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0AD7E1-F03C-31AE-4A28-0C802A7FB563}"/>
              </a:ext>
            </a:extLst>
          </p:cNvPr>
          <p:cNvSpPr/>
          <p:nvPr/>
        </p:nvSpPr>
        <p:spPr>
          <a:xfrm>
            <a:off x="5821356" y="1874294"/>
            <a:ext cx="3694977" cy="419889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D05A5-DA55-A8A7-41C0-625A8EFDF2DB}"/>
              </a:ext>
            </a:extLst>
          </p:cNvPr>
          <p:cNvSpPr txBox="1"/>
          <p:nvPr/>
        </p:nvSpPr>
        <p:spPr>
          <a:xfrm>
            <a:off x="1453971" y="1730652"/>
            <a:ext cx="8132932" cy="44878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3EAD2-1BA4-4667-2824-58F0A9712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186" y="2023326"/>
            <a:ext cx="3687417" cy="647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218B86-CAB8-7D4D-E336-B0170A1C5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6768" y="2042617"/>
            <a:ext cx="3343552" cy="671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1019DE-D7B7-E226-FDD3-8A8FF812A6B9}"/>
              </a:ext>
            </a:extLst>
          </p:cNvPr>
          <p:cNvSpPr txBox="1"/>
          <p:nvPr/>
        </p:nvSpPr>
        <p:spPr>
          <a:xfrm>
            <a:off x="6016768" y="3029173"/>
            <a:ext cx="33216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Fix maintenance and operational issues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before they become complaints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Maintain optimized signal timing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Leverage configurable alerts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produced from the traffic signal controller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A8EC06-435B-3D34-199F-639E31528D09}"/>
              </a:ext>
            </a:extLst>
          </p:cNvPr>
          <p:cNvSpPr txBox="1"/>
          <p:nvPr/>
        </p:nvSpPr>
        <p:spPr>
          <a:xfrm>
            <a:off x="1996856" y="3029173"/>
            <a:ext cx="332169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Analyze and track congestion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export for reporting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Conduct congestion hotspot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analyses and improve real-time operations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 work zone mobility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through map tools and congestion alerts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928AC0-6577-5920-EA3D-62A9F4421D5F}"/>
              </a:ext>
            </a:extLst>
          </p:cNvPr>
          <p:cNvSpPr/>
          <p:nvPr/>
        </p:nvSpPr>
        <p:spPr>
          <a:xfrm>
            <a:off x="5821357" y="1719966"/>
            <a:ext cx="3772140" cy="449790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18C8B8-577A-72C2-9BB2-D9E782752460}"/>
              </a:ext>
            </a:extLst>
          </p:cNvPr>
          <p:cNvSpPr/>
          <p:nvPr/>
        </p:nvSpPr>
        <p:spPr>
          <a:xfrm>
            <a:off x="1451913" y="1710321"/>
            <a:ext cx="4370164" cy="45075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5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CA0B7-23F4-2CEF-1515-5FF9EB258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0A864EE-E71D-161F-5F02-873791B1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15662"/>
            <a:ext cx="10909300" cy="939800"/>
          </a:xfrm>
        </p:spPr>
        <p:txBody>
          <a:bodyPr wrap="square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Roadways – Traffic Map</a:t>
            </a:r>
            <a:endParaRPr lang="en-US" dirty="0" err="1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152D16C-36A7-6CE1-2A7A-FE5EDC4940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10898" y="2046470"/>
            <a:ext cx="2114873" cy="3496928"/>
          </a:xfrm>
        </p:spPr>
        <p:txBody>
          <a:bodyPr/>
          <a:lstStyle/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Calendar Feature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Map Layers</a:t>
            </a:r>
            <a:endParaRPr lang="en-US" dirty="0"/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Routes</a:t>
            </a:r>
            <a:endParaRPr lang="en-US" dirty="0"/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Incident Layer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Favorite</a:t>
            </a:r>
          </a:p>
          <a:p>
            <a:pPr marL="342900" indent="-342900">
              <a:buFont typeface="Calibri"/>
              <a:buChar char="-"/>
            </a:pPr>
            <a:r>
              <a:rPr lang="en-US" dirty="0">
                <a:latin typeface="Arial"/>
                <a:cs typeface="Arial"/>
              </a:rPr>
              <a:t>Legend</a:t>
            </a:r>
          </a:p>
          <a:p>
            <a:pPr marL="342900" indent="-342900">
              <a:buFont typeface="Calibri"/>
              <a:buChar char="-"/>
            </a:pPr>
            <a:endParaRPr lang="en-US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5CA537A-BCFB-6E62-D21D-DEE8F57FB7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39713" y="6356350"/>
            <a:ext cx="4143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/>
              <a:pPr>
                <a:spcAft>
                  <a:spcPts val="600"/>
                </a:spcAft>
                <a:defRPr/>
              </a:pPr>
              <a:t>9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9E14E9D-0AFB-8C40-E2A4-9E60B144AB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9713" y="6356350"/>
            <a:ext cx="414337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883B7A-2174-49AC-945F-1C917A159937}" type="slidenum">
              <a:rPr lang="en-US" smtClean="0"/>
              <a:pPr>
                <a:spcAft>
                  <a:spcPts val="600"/>
                </a:spcAft>
                <a:defRPr/>
              </a:pPr>
              <a:t>9</a:t>
            </a:fld>
            <a:endParaRPr lang="en-US"/>
          </a:p>
        </p:txBody>
      </p:sp>
      <p:pic>
        <p:nvPicPr>
          <p:cNvPr id="8" name="Picture Placeholder 7" descr="A map of a city&#10;&#10;AI-generated content may be incorrect.">
            <a:extLst>
              <a:ext uri="{FF2B5EF4-FFF2-40B4-BE49-F238E27FC236}">
                <a16:creationId xmlns:a16="http://schemas.microsoft.com/office/drawing/2014/main" id="{4D9F12EA-0D86-8A41-8317-FDC6643F8E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/>
        </p:blipFill>
        <p:spPr>
          <a:xfrm>
            <a:off x="66229" y="1246907"/>
            <a:ext cx="9742789" cy="5109276"/>
          </a:xfrm>
        </p:spPr>
      </p:pic>
    </p:spTree>
    <p:extLst>
      <p:ext uri="{BB962C8B-B14F-4D97-AF65-F5344CB8AC3E}">
        <p14:creationId xmlns:p14="http://schemas.microsoft.com/office/powerpoint/2010/main" val="1148721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16 ITERIS COLORS">
      <a:dk1>
        <a:sysClr val="windowText" lastClr="000000"/>
      </a:dk1>
      <a:lt1>
        <a:sysClr val="window" lastClr="FFFFFF"/>
      </a:lt1>
      <a:dk2>
        <a:srgbClr val="0070C0"/>
      </a:dk2>
      <a:lt2>
        <a:srgbClr val="FFFFFF"/>
      </a:lt2>
      <a:accent1>
        <a:srgbClr val="0066ED"/>
      </a:accent1>
      <a:accent2>
        <a:srgbClr val="00B0F0"/>
      </a:accent2>
      <a:accent3>
        <a:srgbClr val="15BF49"/>
      </a:accent3>
      <a:accent4>
        <a:srgbClr val="F7931E"/>
      </a:accent4>
      <a:accent5>
        <a:srgbClr val="0066ED"/>
      </a:accent5>
      <a:accent6>
        <a:srgbClr val="15BF49"/>
      </a:accent6>
      <a:hlink>
        <a:srgbClr val="0066ED"/>
      </a:hlink>
      <a:folHlink>
        <a:srgbClr val="8496B0"/>
      </a:folHlink>
    </a:clrScheme>
    <a:fontScheme name="2017 Iteris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 GENERAL CONFIDENTIAL_Basic.potx" id="{63C95C53-740E-49BD-844B-1E3A2BA4ACFA}" vid="{5CEABDE1-BC9B-4A67-81BA-1E86D45502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B2415E0AE00F43A8E04B8C70B16328" ma:contentTypeVersion="18" ma:contentTypeDescription="Create a new document." ma:contentTypeScope="" ma:versionID="bcd021645ee1d8d8fa27c48e81236416">
  <xsd:schema xmlns:xsd="http://www.w3.org/2001/XMLSchema" xmlns:xs="http://www.w3.org/2001/XMLSchema" xmlns:p="http://schemas.microsoft.com/office/2006/metadata/properties" xmlns:ns2="0905b781-1ff8-4acc-817c-1834053522df" xmlns:ns3="d92c331e-9dcf-4fb5-a049-f2f2447b803a" targetNamespace="http://schemas.microsoft.com/office/2006/metadata/properties" ma:root="true" ma:fieldsID="d00b5782d353fb8aa97b30cf35023972" ns2:_="" ns3:_="">
    <xsd:import namespace="0905b781-1ff8-4acc-817c-1834053522df"/>
    <xsd:import namespace="d92c331e-9dcf-4fb5-a049-f2f2447b80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5b781-1ff8-4acc-817c-1834053522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16004d1-42ee-4cbb-a38c-cb11e365ef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2c331e-9dcf-4fb5-a049-f2f2447b803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4043d13-299c-43aa-b0cd-f2f1311264aa}" ma:internalName="TaxCatchAll" ma:showField="CatchAllData" ma:web="d92c331e-9dcf-4fb5-a049-f2f2447b80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92c331e-9dcf-4fb5-a049-f2f2447b803a">
      <UserInfo>
        <DisplayName>Anita Vandervalk-Ostrander</DisplayName>
        <AccountId>19</AccountId>
        <AccountType/>
      </UserInfo>
      <UserInfo>
        <DisplayName>Jeff Leonhard</DisplayName>
        <AccountId>54</AccountId>
        <AccountType/>
      </UserInfo>
      <UserInfo>
        <DisplayName>Peter Chen</DisplayName>
        <AccountId>37</AccountId>
        <AccountType/>
      </UserInfo>
      <UserInfo>
        <DisplayName>Moe Zarean</DisplayName>
        <AccountId>45</AccountId>
        <AccountType/>
      </UserInfo>
      <UserInfo>
        <DisplayName>Haley Zhao</DisplayName>
        <AccountId>17</AccountId>
        <AccountType/>
      </UserInfo>
      <UserInfo>
        <DisplayName>Scott I. Perley</DisplayName>
        <AccountId>16</AccountId>
        <AccountType/>
      </UserInfo>
      <UserInfo>
        <DisplayName>Tiffany Symes</DisplayName>
        <AccountId>12</AccountId>
        <AccountType/>
      </UserInfo>
      <UserInfo>
        <DisplayName>Derrick Kemph</DisplayName>
        <AccountId>36</AccountId>
        <AccountType/>
      </UserInfo>
      <UserInfo>
        <DisplayName>Steven Bradley</DisplayName>
        <AccountId>59</AccountId>
        <AccountType/>
      </UserInfo>
      <UserInfo>
        <DisplayName>Jason Xu</DisplayName>
        <AccountId>61</AccountId>
        <AccountType/>
      </UserInfo>
    </SharedWithUsers>
    <lcf76f155ced4ddcb4097134ff3c332f xmlns="0905b781-1ff8-4acc-817c-1834053522df">
      <Terms xmlns="http://schemas.microsoft.com/office/infopath/2007/PartnerControls"/>
    </lcf76f155ced4ddcb4097134ff3c332f>
    <TaxCatchAll xmlns="d92c331e-9dcf-4fb5-a049-f2f2447b803a" xsi:nil="true"/>
  </documentManagement>
</p:properties>
</file>

<file path=customXml/itemProps1.xml><?xml version="1.0" encoding="utf-8"?>
<ds:datastoreItem xmlns:ds="http://schemas.openxmlformats.org/officeDocument/2006/customXml" ds:itemID="{00971B31-0D90-44C4-8262-22A31AE394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05b781-1ff8-4acc-817c-1834053522df"/>
    <ds:schemaRef ds:uri="d92c331e-9dcf-4fb5-a049-f2f2447b80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C454AA-A883-4ECC-9B7C-DE7EDC570E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2E48FC-E841-47C6-952C-72134AC3B25F}">
  <ds:schemaRefs>
    <ds:schemaRef ds:uri="http://schemas.microsoft.com/office/2006/metadata/properties"/>
    <ds:schemaRef ds:uri="http://purl.org/dc/elements/1.1/"/>
    <ds:schemaRef ds:uri="http://purl.org/dc/terms/"/>
    <ds:schemaRef ds:uri="d92c331e-9dcf-4fb5-a049-f2f2447b803a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0905b781-1ff8-4acc-817c-1834053522d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 GENERAL CONFIDENTIAL_Basic</Template>
  <TotalTime>1228</TotalTime>
  <Words>528</Words>
  <Application>Microsoft Office PowerPoint</Application>
  <PresentationFormat>Widescreen</PresentationFormat>
  <Paragraphs>144</Paragraphs>
  <Slides>20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LA Metro Training ClearGuide Roadways</vt:lpstr>
      <vt:lpstr>Agenda</vt:lpstr>
      <vt:lpstr>Dashboard Overview</vt:lpstr>
      <vt:lpstr>General Navigation of ClearGuide:  metro.iteris-clearguide.com</vt:lpstr>
      <vt:lpstr>Login Steps</vt:lpstr>
      <vt:lpstr>About Section</vt:lpstr>
      <vt:lpstr>Geography &amp; Feedback</vt:lpstr>
      <vt:lpstr>LA Metro Modules</vt:lpstr>
      <vt:lpstr>Roadways – Traffic Map</vt:lpstr>
      <vt:lpstr>Roadways – Trend Map</vt:lpstr>
      <vt:lpstr>Roadways – Regional Dashboard</vt:lpstr>
      <vt:lpstr>Roadways – Top Bottlenecks</vt:lpstr>
      <vt:lpstr>Use Case Review</vt:lpstr>
      <vt:lpstr>Use Case #1: Retiming of Signals on Prairie Ave.  from W 118th St. to Redondo Beach Blvd.</vt:lpstr>
      <vt:lpstr>Prairie Ave. from W 118th St. to Redondo Beach Blvd.</vt:lpstr>
      <vt:lpstr>Use Case #2: 101 Freeway Incident</vt:lpstr>
      <vt:lpstr>Protest on 101 Freeway: 2/2/25</vt:lpstr>
      <vt:lpstr>Protest on 101 Freeway: 2/2/25</vt:lpstr>
      <vt:lpstr>Questions ?</vt:lpstr>
      <vt:lpstr>Thank You!</vt:lpstr>
    </vt:vector>
  </TitlesOfParts>
  <Company>Iteris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Alex Kopec</dc:creator>
  <cp:lastModifiedBy>Scott I. Perley</cp:lastModifiedBy>
  <cp:revision>442</cp:revision>
  <dcterms:created xsi:type="dcterms:W3CDTF">2024-03-04T20:17:52Z</dcterms:created>
  <dcterms:modified xsi:type="dcterms:W3CDTF">2025-02-12T18:10:20Z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0x01010027B2415E0AE00F43A8E04B8C70B16328</vt:lpwstr>
  </property>
  <property fmtid="{D5CDD505-2E9C-101B-9397-08002B2CF9AE}" pid="3" name="MediaServiceImageTags">
    <vt:lpwstr/>
  </property>
</Properties>
</file>